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sldIdLst>
    <p:sldId id="256" r:id="rId5"/>
    <p:sldId id="302" r:id="rId6"/>
    <p:sldId id="303" r:id="rId7"/>
    <p:sldId id="312" r:id="rId8"/>
    <p:sldId id="313" r:id="rId9"/>
    <p:sldId id="314" r:id="rId10"/>
    <p:sldId id="316" r:id="rId11"/>
    <p:sldId id="317" r:id="rId12"/>
    <p:sldId id="318" r:id="rId13"/>
    <p:sldId id="280" r:id="rId14"/>
    <p:sldId id="31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D51A2-BD15-2B28-9E91-75DD877CF392}" v="246" dt="2024-09-08T12:20:03.387"/>
    <p1510:client id="{AEF4F36A-B87D-2F39-DDE1-CCE3037417C8}" v="1228" dt="2024-09-08T17:10:38.848"/>
    <p1510:client id="{B4134A41-4B22-4F3A-EA4B-04E5104DFD51}" v="13" dt="2024-09-07T20:06:30.7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3"/>
    <p:restoredTop sz="95701"/>
  </p:normalViewPr>
  <p:slideViewPr>
    <p:cSldViewPr>
      <p:cViewPr>
        <p:scale>
          <a:sx n="100" d="100"/>
          <a:sy n="100" d="100"/>
        </p:scale>
        <p:origin x="19" y="-533"/>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9/8/2024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dirty="0"/>
              <a:t>Click to edit Master title style</a:t>
            </a:r>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dirty="0"/>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zoeyvanwyk/project--Java-and-Web-developmen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128281" y="1522100"/>
            <a:ext cx="5937036" cy="3824399"/>
          </a:xfrm>
        </p:spPr>
        <p:txBody>
          <a:bodyPr/>
          <a:lstStyle/>
          <a:p>
            <a:pPr algn="ctr"/>
            <a:r>
              <a:rPr lang="en-US" sz="6600" b="0">
                <a:solidFill>
                  <a:schemeClr val="tx1"/>
                </a:solidFill>
                <a:ea typeface="+mj-lt"/>
                <a:cs typeface="+mj-lt"/>
              </a:rPr>
              <a:t>VanWyk-Zoey_92127628_PJWD</a:t>
            </a:r>
            <a:br>
              <a:rPr lang="en-US" sz="6600" b="0" dirty="0">
                <a:solidFill>
                  <a:schemeClr val="tx1"/>
                </a:solidFill>
                <a:ea typeface="+mj-lt"/>
                <a:cs typeface="+mj-lt"/>
              </a:rPr>
            </a:br>
            <a:r>
              <a:rPr lang="en-US" sz="6600" b="0">
                <a:solidFill>
                  <a:schemeClr val="tx1"/>
                </a:solidFill>
                <a:ea typeface="+mj-lt"/>
                <a:cs typeface="+mj-lt"/>
              </a:rPr>
              <a:t>_P2_S</a:t>
            </a:r>
            <a:endParaRPr lang="en-US" sz="6600">
              <a:ln w="28575">
                <a:solidFill>
                  <a:srgbClr val="000000"/>
                </a:solidFill>
              </a:ln>
              <a:solidFill>
                <a:schemeClr val="tx1"/>
              </a:solidFill>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879700" y="6296230"/>
            <a:ext cx="10438696" cy="389207"/>
          </a:xfrm>
          <a:solidFill>
            <a:schemeClr val="bg1"/>
          </a:solidFill>
        </p:spPr>
        <p:txBody>
          <a:bodyPr vert="horz" lIns="91440" tIns="45720" rIns="91440" bIns="45720" rtlCol="0" anchor="t">
            <a:noAutofit/>
          </a:bodyPr>
          <a:lstStyle/>
          <a:p>
            <a:r>
              <a:rPr lang="en-US" sz="1800" dirty="0">
                <a:cs typeface="Arial"/>
              </a:rPr>
              <a:t>GitHub Repository Link: </a:t>
            </a:r>
            <a:r>
              <a:rPr lang="en-US" sz="1800" b="0" dirty="0">
                <a:ea typeface="+mn-lt"/>
                <a:cs typeface="+mn-lt"/>
                <a:hlinkClick r:id="rId3"/>
              </a:rPr>
              <a:t>https://github.com/zoeyvanwyk/project--Java-and-Web-development</a:t>
            </a:r>
            <a:r>
              <a:rPr lang="en-US" sz="1800" b="0" dirty="0">
                <a:ea typeface="+mn-lt"/>
                <a:cs typeface="+mn-lt"/>
              </a:rPr>
              <a:t> </a:t>
            </a:r>
            <a:endParaRPr lang="en-US" sz="18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2C8DB4-C034-22FC-32D1-9712CEC9D2F3}"/>
              </a:ext>
            </a:extLst>
          </p:cNvPr>
          <p:cNvSpPr txBox="1"/>
          <p:nvPr/>
        </p:nvSpPr>
        <p:spPr>
          <a:xfrm>
            <a:off x="4857346" y="187337"/>
            <a:ext cx="2468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dirty="0">
                <a:cs typeface="Arial"/>
              </a:rPr>
              <a:t>Test case</a:t>
            </a:r>
            <a:endParaRPr lang="en-US" dirty="0"/>
          </a:p>
        </p:txBody>
      </p:sp>
      <p:pic>
        <p:nvPicPr>
          <p:cNvPr id="5" name="Picture 4" descr="A screen shot of a computer&#10;&#10;Description automatically generated">
            <a:extLst>
              <a:ext uri="{FF2B5EF4-FFF2-40B4-BE49-F238E27FC236}">
                <a16:creationId xmlns:a16="http://schemas.microsoft.com/office/drawing/2014/main" id="{CF0CBF89-8EBF-5D4F-6E5D-3AA2E5B9DD89}"/>
              </a:ext>
            </a:extLst>
          </p:cNvPr>
          <p:cNvPicPr>
            <a:picLocks noChangeAspect="1"/>
          </p:cNvPicPr>
          <p:nvPr/>
        </p:nvPicPr>
        <p:blipFill>
          <a:blip r:embed="rId2"/>
          <a:stretch>
            <a:fillRect/>
          </a:stretch>
        </p:blipFill>
        <p:spPr>
          <a:xfrm>
            <a:off x="192424" y="459129"/>
            <a:ext cx="2978729" cy="1444712"/>
          </a:xfrm>
          <a:prstGeom prst="rect">
            <a:avLst/>
          </a:prstGeom>
        </p:spPr>
      </p:pic>
      <p:pic>
        <p:nvPicPr>
          <p:cNvPr id="6" name="Picture 5" descr="A screenshot of a login screen&#10;&#10;Description automatically generated">
            <a:extLst>
              <a:ext uri="{FF2B5EF4-FFF2-40B4-BE49-F238E27FC236}">
                <a16:creationId xmlns:a16="http://schemas.microsoft.com/office/drawing/2014/main" id="{537293FA-FE39-D026-F4B9-DA5020B10061}"/>
              </a:ext>
            </a:extLst>
          </p:cNvPr>
          <p:cNvPicPr>
            <a:picLocks noChangeAspect="1"/>
          </p:cNvPicPr>
          <p:nvPr/>
        </p:nvPicPr>
        <p:blipFill>
          <a:blip r:embed="rId3"/>
          <a:stretch>
            <a:fillRect/>
          </a:stretch>
        </p:blipFill>
        <p:spPr>
          <a:xfrm>
            <a:off x="192424" y="1976132"/>
            <a:ext cx="2978729" cy="145101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CD29F65E-B410-28D4-B856-A58EA7B766FD}"/>
              </a:ext>
            </a:extLst>
          </p:cNvPr>
          <p:cNvPicPr>
            <a:picLocks noChangeAspect="1"/>
          </p:cNvPicPr>
          <p:nvPr/>
        </p:nvPicPr>
        <p:blipFill>
          <a:blip r:embed="rId4"/>
          <a:stretch>
            <a:fillRect/>
          </a:stretch>
        </p:blipFill>
        <p:spPr>
          <a:xfrm>
            <a:off x="125749" y="4475932"/>
            <a:ext cx="2157654" cy="1793106"/>
          </a:xfrm>
          <a:prstGeom prst="rect">
            <a:avLst/>
          </a:prstGeom>
        </p:spPr>
      </p:pic>
      <p:pic>
        <p:nvPicPr>
          <p:cNvPr id="9" name="Picture 8" descr="A screenshot of a product&#10;&#10;Description automatically generated">
            <a:extLst>
              <a:ext uri="{FF2B5EF4-FFF2-40B4-BE49-F238E27FC236}">
                <a16:creationId xmlns:a16="http://schemas.microsoft.com/office/drawing/2014/main" id="{0D9871AF-4F93-62E0-711F-641918992813}"/>
              </a:ext>
            </a:extLst>
          </p:cNvPr>
          <p:cNvPicPr>
            <a:picLocks noChangeAspect="1"/>
          </p:cNvPicPr>
          <p:nvPr/>
        </p:nvPicPr>
        <p:blipFill>
          <a:blip r:embed="rId5"/>
          <a:stretch>
            <a:fillRect/>
          </a:stretch>
        </p:blipFill>
        <p:spPr>
          <a:xfrm>
            <a:off x="2399338" y="4472758"/>
            <a:ext cx="2043931" cy="1784062"/>
          </a:xfrm>
          <a:prstGeom prst="rect">
            <a:avLst/>
          </a:prstGeom>
        </p:spPr>
      </p:pic>
      <p:pic>
        <p:nvPicPr>
          <p:cNvPr id="11" name="Picture 10" descr="A screenshot of a product&#10;&#10;Description automatically generated">
            <a:extLst>
              <a:ext uri="{FF2B5EF4-FFF2-40B4-BE49-F238E27FC236}">
                <a16:creationId xmlns:a16="http://schemas.microsoft.com/office/drawing/2014/main" id="{4A5B6300-C8C9-44BF-C021-0B0857E58EE2}"/>
              </a:ext>
            </a:extLst>
          </p:cNvPr>
          <p:cNvPicPr>
            <a:picLocks noChangeAspect="1"/>
          </p:cNvPicPr>
          <p:nvPr/>
        </p:nvPicPr>
        <p:blipFill>
          <a:blip r:embed="rId6"/>
          <a:stretch>
            <a:fillRect/>
          </a:stretch>
        </p:blipFill>
        <p:spPr>
          <a:xfrm>
            <a:off x="4545685" y="4472758"/>
            <a:ext cx="2038448" cy="1784062"/>
          </a:xfrm>
          <a:prstGeom prst="rect">
            <a:avLst/>
          </a:prstGeom>
        </p:spPr>
      </p:pic>
      <p:pic>
        <p:nvPicPr>
          <p:cNvPr id="12" name="Picture 11" descr="A screen shot of a pattern&#10;&#10;Description automatically generated">
            <a:extLst>
              <a:ext uri="{FF2B5EF4-FFF2-40B4-BE49-F238E27FC236}">
                <a16:creationId xmlns:a16="http://schemas.microsoft.com/office/drawing/2014/main" id="{84052170-5D39-FC20-3C1C-91171016F940}"/>
              </a:ext>
            </a:extLst>
          </p:cNvPr>
          <p:cNvPicPr>
            <a:picLocks noChangeAspect="1"/>
          </p:cNvPicPr>
          <p:nvPr/>
        </p:nvPicPr>
        <p:blipFill>
          <a:blip r:embed="rId7"/>
          <a:stretch>
            <a:fillRect/>
          </a:stretch>
        </p:blipFill>
        <p:spPr>
          <a:xfrm>
            <a:off x="6708487" y="4472274"/>
            <a:ext cx="2038544" cy="178502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115F6738-3ED6-E3B2-13F1-F834CEBF958A}"/>
              </a:ext>
            </a:extLst>
          </p:cNvPr>
          <p:cNvPicPr>
            <a:picLocks noChangeAspect="1"/>
          </p:cNvPicPr>
          <p:nvPr/>
        </p:nvPicPr>
        <p:blipFill>
          <a:blip r:embed="rId8"/>
          <a:stretch>
            <a:fillRect/>
          </a:stretch>
        </p:blipFill>
        <p:spPr>
          <a:xfrm>
            <a:off x="7856484" y="253999"/>
            <a:ext cx="4152914" cy="237066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77BC563D-7599-7849-C89A-CB9F64A77984}"/>
              </a:ext>
            </a:extLst>
          </p:cNvPr>
          <p:cNvPicPr>
            <a:picLocks noChangeAspect="1"/>
          </p:cNvPicPr>
          <p:nvPr/>
        </p:nvPicPr>
        <p:blipFill>
          <a:blip r:embed="rId9"/>
          <a:stretch>
            <a:fillRect/>
          </a:stretch>
        </p:blipFill>
        <p:spPr>
          <a:xfrm>
            <a:off x="9232801" y="2786302"/>
            <a:ext cx="2778034" cy="2724728"/>
          </a:xfrm>
          <a:prstGeom prst="rect">
            <a:avLst/>
          </a:prstGeom>
        </p:spPr>
      </p:pic>
      <p:sp>
        <p:nvSpPr>
          <p:cNvPr id="15" name="TextBox 14">
            <a:extLst>
              <a:ext uri="{FF2B5EF4-FFF2-40B4-BE49-F238E27FC236}">
                <a16:creationId xmlns:a16="http://schemas.microsoft.com/office/drawing/2014/main" id="{8BC1AD8B-C075-36F8-BE90-87BB9EFEEC86}"/>
              </a:ext>
            </a:extLst>
          </p:cNvPr>
          <p:cNvSpPr txBox="1"/>
          <p:nvPr/>
        </p:nvSpPr>
        <p:spPr>
          <a:xfrm>
            <a:off x="3420783" y="1098580"/>
            <a:ext cx="178926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 new user logs in called Alice, she first created an account and then logs in</a:t>
            </a:r>
            <a:endParaRPr lang="en-US" dirty="0"/>
          </a:p>
        </p:txBody>
      </p:sp>
      <p:sp>
        <p:nvSpPr>
          <p:cNvPr id="16" name="TextBox 15">
            <a:extLst>
              <a:ext uri="{FF2B5EF4-FFF2-40B4-BE49-F238E27FC236}">
                <a16:creationId xmlns:a16="http://schemas.microsoft.com/office/drawing/2014/main" id="{AA8FBD17-DB7A-F81A-0B5A-F383AB0DA7EA}"/>
              </a:ext>
            </a:extLst>
          </p:cNvPr>
          <p:cNvSpPr txBox="1"/>
          <p:nvPr/>
        </p:nvSpPr>
        <p:spPr>
          <a:xfrm>
            <a:off x="375168" y="3520807"/>
            <a:ext cx="52730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Alice then goes to different product pages to add different things for her project to make a sweater.</a:t>
            </a:r>
            <a:endParaRPr lang="en-US" dirty="0"/>
          </a:p>
        </p:txBody>
      </p:sp>
      <p:sp>
        <p:nvSpPr>
          <p:cNvPr id="17" name="TextBox 16">
            <a:extLst>
              <a:ext uri="{FF2B5EF4-FFF2-40B4-BE49-F238E27FC236}">
                <a16:creationId xmlns:a16="http://schemas.microsoft.com/office/drawing/2014/main" id="{88BD7D6A-7A52-5C3A-013D-BA9B266A902D}"/>
              </a:ext>
            </a:extLst>
          </p:cNvPr>
          <p:cNvSpPr txBox="1"/>
          <p:nvPr/>
        </p:nvSpPr>
        <p:spPr>
          <a:xfrm>
            <a:off x="5564032" y="1181303"/>
            <a:ext cx="229710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Alice then goes to the checkout page and changes the amount of each item that she wants and enters her bank info. </a:t>
            </a:r>
            <a:br>
              <a:rPr lang="en-US" dirty="0">
                <a:cs typeface="Arial"/>
              </a:rPr>
            </a:br>
            <a:endParaRPr lang="en-US" dirty="0">
              <a:cs typeface="Arial"/>
            </a:endParaRPr>
          </a:p>
        </p:txBody>
      </p:sp>
      <p:sp>
        <p:nvSpPr>
          <p:cNvPr id="18" name="TextBox 17">
            <a:extLst>
              <a:ext uri="{FF2B5EF4-FFF2-40B4-BE49-F238E27FC236}">
                <a16:creationId xmlns:a16="http://schemas.microsoft.com/office/drawing/2014/main" id="{5AD17C4A-F6C7-8749-FE36-451EE706BABE}"/>
              </a:ext>
            </a:extLst>
          </p:cNvPr>
          <p:cNvSpPr txBox="1"/>
          <p:nvPr/>
        </p:nvSpPr>
        <p:spPr>
          <a:xfrm>
            <a:off x="7099333" y="3039823"/>
            <a:ext cx="19046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aseline="0">
                <a:latin typeface="Arial"/>
              </a:rPr>
              <a:t>she then hits place order and her cart is cleared.</a:t>
            </a:r>
            <a:endParaRPr lang="en-US"/>
          </a:p>
        </p:txBody>
      </p:sp>
      <p:cxnSp>
        <p:nvCxnSpPr>
          <p:cNvPr id="20" name="Straight Arrow Connector 19">
            <a:extLst>
              <a:ext uri="{FF2B5EF4-FFF2-40B4-BE49-F238E27FC236}">
                <a16:creationId xmlns:a16="http://schemas.microsoft.com/office/drawing/2014/main" id="{F3835AF5-9CCB-56D8-DDBB-FF76C578EE1D}"/>
              </a:ext>
            </a:extLst>
          </p:cNvPr>
          <p:cNvCxnSpPr/>
          <p:nvPr/>
        </p:nvCxnSpPr>
        <p:spPr>
          <a:xfrm flipH="1">
            <a:off x="3288241" y="1176961"/>
            <a:ext cx="1539" cy="1283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24F39E-2D59-2940-54B3-C87B6DE86975}"/>
              </a:ext>
            </a:extLst>
          </p:cNvPr>
          <p:cNvCxnSpPr/>
          <p:nvPr/>
        </p:nvCxnSpPr>
        <p:spPr>
          <a:xfrm flipV="1">
            <a:off x="192233" y="6421390"/>
            <a:ext cx="8503608" cy="24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024A504B-3806-BF29-2C11-02E80AEA2841}"/>
              </a:ext>
            </a:extLst>
          </p:cNvPr>
          <p:cNvCxnSpPr/>
          <p:nvPr/>
        </p:nvCxnSpPr>
        <p:spPr>
          <a:xfrm>
            <a:off x="7985895" y="2624955"/>
            <a:ext cx="1160701" cy="9374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071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951B9CB-B4E0-2E4F-9EEA-D92BE0AD5756}"/>
              </a:ext>
            </a:extLst>
          </p:cNvPr>
          <p:cNvSpPr txBox="1"/>
          <p:nvPr/>
        </p:nvSpPr>
        <p:spPr>
          <a:xfrm>
            <a:off x="2626701" y="179581"/>
            <a:ext cx="6948219" cy="5986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dirty="0">
                <a:latin typeface="Arial"/>
              </a:rPr>
              <a:t>Issues and Screencast video </a:t>
            </a:r>
            <a:endParaRPr lang="en-US" dirty="0"/>
          </a:p>
        </p:txBody>
      </p:sp>
      <p:sp>
        <p:nvSpPr>
          <p:cNvPr id="2" name="TextBox 1">
            <a:extLst>
              <a:ext uri="{FF2B5EF4-FFF2-40B4-BE49-F238E27FC236}">
                <a16:creationId xmlns:a16="http://schemas.microsoft.com/office/drawing/2014/main" id="{3A1463C1-1855-EFF1-C347-4C5FDDB362DE}"/>
              </a:ext>
            </a:extLst>
          </p:cNvPr>
          <p:cNvSpPr txBox="1"/>
          <p:nvPr/>
        </p:nvSpPr>
        <p:spPr>
          <a:xfrm>
            <a:off x="149382" y="1047035"/>
            <a:ext cx="3547334"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dirty="0">
                <a:cs typeface="Arial"/>
              </a:rPr>
              <a:t>Current issues/ things to work on:</a:t>
            </a:r>
          </a:p>
          <a:p>
            <a:endParaRPr lang="en-US" sz="2000" dirty="0">
              <a:cs typeface="Arial"/>
            </a:endParaRPr>
          </a:p>
          <a:p>
            <a:pPr marL="285750" indent="-285750">
              <a:buFont typeface="Arial"/>
              <a:buChar char="•"/>
            </a:pPr>
            <a:r>
              <a:rPr lang="en-US" sz="2000" dirty="0">
                <a:cs typeface="Arial"/>
              </a:rPr>
              <a:t>Struggling to get the links in the nav bar to be a different color</a:t>
            </a:r>
          </a:p>
          <a:p>
            <a:pPr marL="285750" indent="-285750">
              <a:buFont typeface="Arial"/>
              <a:buChar char="•"/>
            </a:pPr>
            <a:r>
              <a:rPr lang="en-US" sz="2000" dirty="0">
                <a:cs typeface="Arial"/>
              </a:rPr>
              <a:t>Couldn’t get the edit stock form to populate the current information</a:t>
            </a:r>
          </a:p>
        </p:txBody>
      </p:sp>
      <p:pic>
        <p:nvPicPr>
          <p:cNvPr id="4" name="screencast final">
            <a:hlinkClick r:id="" action="ppaction://media"/>
            <a:extLst>
              <a:ext uri="{FF2B5EF4-FFF2-40B4-BE49-F238E27FC236}">
                <a16:creationId xmlns:a16="http://schemas.microsoft.com/office/drawing/2014/main" id="{62E24CCB-B2D7-BFB6-F0B5-5BF01CCD5C6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06719" y="921123"/>
            <a:ext cx="8420474" cy="4769224"/>
          </a:xfrm>
          <a:prstGeom prst="rect">
            <a:avLst/>
          </a:prstGeom>
        </p:spPr>
      </p:pic>
    </p:spTree>
    <p:extLst>
      <p:ext uri="{BB962C8B-B14F-4D97-AF65-F5344CB8AC3E}">
        <p14:creationId xmlns:p14="http://schemas.microsoft.com/office/powerpoint/2010/main" val="221681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a:xfrm>
            <a:off x="612648" y="-2178"/>
            <a:ext cx="10972800" cy="822492"/>
          </a:xfrm>
        </p:spPr>
        <p:txBody>
          <a:bodyPr/>
          <a:lstStyle/>
          <a:p>
            <a:r>
              <a:rPr lang="en-US" sz="3200" b="0" dirty="0">
                <a:cs typeface="Arial"/>
              </a:rPr>
              <a:t>Purpose of Web App</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half" idx="2"/>
          </p:nvPr>
        </p:nvSpPr>
        <p:spPr>
          <a:xfrm>
            <a:off x="612647" y="930752"/>
            <a:ext cx="10972800" cy="1041175"/>
          </a:xfrm>
        </p:spPr>
        <p:txBody>
          <a:bodyPr vert="horz" lIns="91440" tIns="45720" rIns="91440" bIns="45720" rtlCol="0" anchor="t">
            <a:noAutofit/>
          </a:bodyPr>
          <a:lstStyle/>
          <a:p>
            <a:pPr marL="0" indent="0">
              <a:buNone/>
            </a:pPr>
            <a:r>
              <a:rPr lang="en-US" dirty="0">
                <a:cs typeface="Arial"/>
              </a:rPr>
              <a:t>The purpose of the website is to be a site where people with different types of crafts can come to and look for things they need. The purpose is to be an inviting space where different needle and fabric crafts can come and  get the things that they need. The coding behind the site populates the different craft things based on their category type.</a:t>
            </a:r>
            <a:endParaRPr lang="en-US" dirty="0"/>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
        <p:nvSpPr>
          <p:cNvPr id="6" name="TextBox 5">
            <a:extLst>
              <a:ext uri="{FF2B5EF4-FFF2-40B4-BE49-F238E27FC236}">
                <a16:creationId xmlns:a16="http://schemas.microsoft.com/office/drawing/2014/main" id="{57ED8E48-318A-BCDA-2210-989DD7CD6D19}"/>
              </a:ext>
            </a:extLst>
          </p:cNvPr>
          <p:cNvSpPr txBox="1"/>
          <p:nvPr/>
        </p:nvSpPr>
        <p:spPr>
          <a:xfrm>
            <a:off x="3415447" y="2278348"/>
            <a:ext cx="53545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dirty="0">
                <a:cs typeface="Arial"/>
              </a:rPr>
              <a:t>Technology Choices</a:t>
            </a:r>
            <a:endParaRPr lang="en-US" dirty="0"/>
          </a:p>
        </p:txBody>
      </p:sp>
      <p:sp>
        <p:nvSpPr>
          <p:cNvPr id="8" name="Subtitle 2">
            <a:extLst>
              <a:ext uri="{FF2B5EF4-FFF2-40B4-BE49-F238E27FC236}">
                <a16:creationId xmlns:a16="http://schemas.microsoft.com/office/drawing/2014/main" id="{495809C4-79A3-3E43-F8A5-51D89E3BAC66}"/>
              </a:ext>
            </a:extLst>
          </p:cNvPr>
          <p:cNvSpPr txBox="1">
            <a:spLocks/>
          </p:cNvSpPr>
          <p:nvPr/>
        </p:nvSpPr>
        <p:spPr>
          <a:xfrm>
            <a:off x="614538" y="3621035"/>
            <a:ext cx="3698449" cy="1630932"/>
          </a:xfrm>
          <a:prstGeom prst="rect">
            <a:avLst/>
          </a:prstGeom>
          <a:solidFill>
            <a:schemeClr val="accent1"/>
          </a:solidFill>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b="0" i="0" kern="1200" spc="10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1000"/>
              </a:spcBef>
              <a:buFont typeface="Arial" panose="020B0604020202020204" pitchFamily="34" charset="0"/>
              <a:buChar char="•"/>
              <a:defRPr sz="1400" b="0" i="0" kern="1200" spc="10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1000"/>
              </a:spcBef>
              <a:buFont typeface="Arial" panose="020B0604020202020204" pitchFamily="34" charset="0"/>
              <a:buChar char="•"/>
              <a:defRPr sz="1200" b="0" i="0" kern="1200" spc="10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1000"/>
              </a:spcBef>
              <a:buFont typeface="Arial" panose="020B0604020202020204" pitchFamily="34" charset="0"/>
              <a:buChar char="•"/>
              <a:defRPr sz="1100" b="0" i="0" kern="1200" spc="10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1000"/>
              </a:spcBef>
              <a:buFont typeface="Arial" panose="020B0604020202020204" pitchFamily="34" charset="0"/>
              <a:buChar char="•"/>
              <a:defRPr sz="1100" b="0" i="0" kern="1200" spc="1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cs typeface="Arial"/>
              </a:rPr>
              <a:t>Front-end tech choices:</a:t>
            </a:r>
          </a:p>
          <a:p>
            <a:r>
              <a:rPr lang="en-US" dirty="0">
                <a:cs typeface="Arial"/>
              </a:rPr>
              <a:t>HTML</a:t>
            </a:r>
          </a:p>
          <a:p>
            <a:r>
              <a:rPr lang="en-US" dirty="0">
                <a:cs typeface="Arial"/>
              </a:rPr>
              <a:t>CSS</a:t>
            </a:r>
          </a:p>
          <a:p>
            <a:r>
              <a:rPr lang="en-US" dirty="0">
                <a:cs typeface="Arial"/>
              </a:rPr>
              <a:t>JavaScript</a:t>
            </a:r>
            <a:endParaRPr lang="en-US" dirty="0"/>
          </a:p>
        </p:txBody>
      </p:sp>
      <p:sp>
        <p:nvSpPr>
          <p:cNvPr id="10" name="Subtitle 2">
            <a:extLst>
              <a:ext uri="{FF2B5EF4-FFF2-40B4-BE49-F238E27FC236}">
                <a16:creationId xmlns:a16="http://schemas.microsoft.com/office/drawing/2014/main" id="{D73A1E2E-D6C2-395F-8DBE-2654D41127AD}"/>
              </a:ext>
            </a:extLst>
          </p:cNvPr>
          <p:cNvSpPr txBox="1">
            <a:spLocks/>
          </p:cNvSpPr>
          <p:nvPr/>
        </p:nvSpPr>
        <p:spPr>
          <a:xfrm>
            <a:off x="7673380" y="3624177"/>
            <a:ext cx="3682738" cy="1623077"/>
          </a:xfrm>
          <a:prstGeom prst="rect">
            <a:avLst/>
          </a:prstGeom>
          <a:solidFill>
            <a:schemeClr val="accent4"/>
          </a:solidFill>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b="0" i="0" kern="1200" spc="10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1000"/>
              </a:spcBef>
              <a:buFont typeface="Arial" panose="020B0604020202020204" pitchFamily="34" charset="0"/>
              <a:buChar char="•"/>
              <a:defRPr sz="1400" b="0" i="0" kern="1200" spc="10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1000"/>
              </a:spcBef>
              <a:buFont typeface="Arial" panose="020B0604020202020204" pitchFamily="34" charset="0"/>
              <a:buChar char="•"/>
              <a:defRPr sz="1200" b="0" i="0" kern="1200" spc="10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1000"/>
              </a:spcBef>
              <a:buFont typeface="Arial" panose="020B0604020202020204" pitchFamily="34" charset="0"/>
              <a:buChar char="•"/>
              <a:defRPr sz="1100" b="0" i="0" kern="1200" spc="10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1000"/>
              </a:spcBef>
              <a:buFont typeface="Arial" panose="020B0604020202020204" pitchFamily="34" charset="0"/>
              <a:buChar char="•"/>
              <a:defRPr sz="1100" b="0" i="0" kern="1200" spc="1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Arial"/>
              </a:rPr>
              <a:t>Back-end tech choices:</a:t>
            </a:r>
          </a:p>
          <a:p>
            <a:r>
              <a:rPr lang="en-US" dirty="0">
                <a:cs typeface="Arial"/>
              </a:rPr>
              <a:t>PostgreSQL</a:t>
            </a:r>
          </a:p>
          <a:p>
            <a:r>
              <a:rPr lang="en-US" dirty="0">
                <a:cs typeface="Arial"/>
              </a:rPr>
              <a:t>Node.js</a:t>
            </a:r>
          </a:p>
          <a:p>
            <a:r>
              <a:rPr lang="en-US" dirty="0">
                <a:cs typeface="Arial"/>
              </a:rPr>
              <a:t>Express.js</a:t>
            </a:r>
            <a:endParaRPr lang="en-US" dirty="0"/>
          </a:p>
        </p:txBody>
      </p:sp>
    </p:spTree>
    <p:extLst>
      <p:ext uri="{BB962C8B-B14F-4D97-AF65-F5344CB8AC3E}">
        <p14:creationId xmlns:p14="http://schemas.microsoft.com/office/powerpoint/2010/main" val="330716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75003-C8C2-57FA-C8D5-99577C44F58A}"/>
              </a:ext>
            </a:extLst>
          </p:cNvPr>
          <p:cNvSpPr>
            <a:spLocks noGrp="1"/>
          </p:cNvSpPr>
          <p:nvPr>
            <p:ph type="title"/>
          </p:nvPr>
        </p:nvSpPr>
        <p:spPr>
          <a:xfrm>
            <a:off x="612648" y="26850"/>
            <a:ext cx="10972800" cy="845938"/>
          </a:xfrm>
        </p:spPr>
        <p:txBody>
          <a:bodyPr/>
          <a:lstStyle/>
          <a:p>
            <a:r>
              <a:rPr lang="en-US" sz="3200" b="0" dirty="0">
                <a:cs typeface="Arial"/>
              </a:rPr>
              <a:t>Architecture</a:t>
            </a:r>
            <a:endParaRPr lang="en-US" sz="3200" dirty="0"/>
          </a:p>
        </p:txBody>
      </p:sp>
      <p:sp>
        <p:nvSpPr>
          <p:cNvPr id="3" name="Slide Number Placeholder 2">
            <a:extLst>
              <a:ext uri="{FF2B5EF4-FFF2-40B4-BE49-F238E27FC236}">
                <a16:creationId xmlns:a16="http://schemas.microsoft.com/office/drawing/2014/main" id="{F0986A75-51DF-087B-EE6E-0899D0826DFB}"/>
              </a:ext>
            </a:extLst>
          </p:cNvPr>
          <p:cNvSpPr>
            <a:spLocks noGrp="1"/>
          </p:cNvSpPr>
          <p:nvPr>
            <p:ph type="sldNum" sz="quarter" idx="12"/>
          </p:nvPr>
        </p:nvSpPr>
        <p:spPr/>
        <p:txBody>
          <a:bodyPr/>
          <a:lstStyle/>
          <a:p>
            <a:fld id="{294A09A9-5501-47C1-A89A-A340965A2BE2}" type="slidenum">
              <a:rPr lang="en-US" smtClean="0"/>
              <a:pPr/>
              <a:t>3</a:t>
            </a:fld>
            <a:endParaRPr lang="en-US" dirty="0"/>
          </a:p>
        </p:txBody>
      </p:sp>
      <p:pic>
        <p:nvPicPr>
          <p:cNvPr id="5" name="Picture 4" descr="A screenshot of a phone&#10;&#10;Description automatically generated">
            <a:extLst>
              <a:ext uri="{FF2B5EF4-FFF2-40B4-BE49-F238E27FC236}">
                <a16:creationId xmlns:a16="http://schemas.microsoft.com/office/drawing/2014/main" id="{A5E1FD6A-7AA2-C8A2-E966-D24FCD896918}"/>
              </a:ext>
            </a:extLst>
          </p:cNvPr>
          <p:cNvPicPr>
            <a:picLocks noChangeAspect="1"/>
          </p:cNvPicPr>
          <p:nvPr/>
        </p:nvPicPr>
        <p:blipFill>
          <a:blip r:embed="rId2"/>
          <a:stretch>
            <a:fillRect/>
          </a:stretch>
        </p:blipFill>
        <p:spPr>
          <a:xfrm>
            <a:off x="474846" y="444499"/>
            <a:ext cx="3071975" cy="597605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E5095C0-3359-43F2-8E43-0ACB60C63E88}"/>
              </a:ext>
            </a:extLst>
          </p:cNvPr>
          <p:cNvPicPr>
            <a:picLocks noChangeAspect="1"/>
          </p:cNvPicPr>
          <p:nvPr/>
        </p:nvPicPr>
        <p:blipFill>
          <a:blip r:embed="rId3"/>
          <a:stretch>
            <a:fillRect/>
          </a:stretch>
        </p:blipFill>
        <p:spPr>
          <a:xfrm>
            <a:off x="4175180" y="1037167"/>
            <a:ext cx="7171863" cy="4790723"/>
          </a:xfrm>
          <a:prstGeom prst="rect">
            <a:avLst/>
          </a:prstGeom>
        </p:spPr>
      </p:pic>
    </p:spTree>
    <p:extLst>
      <p:ext uri="{BB962C8B-B14F-4D97-AF65-F5344CB8AC3E}">
        <p14:creationId xmlns:p14="http://schemas.microsoft.com/office/powerpoint/2010/main" val="422052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1796F6-AD32-E8A4-E0C0-899F5881C078}"/>
              </a:ext>
            </a:extLst>
          </p:cNvPr>
          <p:cNvSpPr txBox="1"/>
          <p:nvPr/>
        </p:nvSpPr>
        <p:spPr>
          <a:xfrm>
            <a:off x="2124621" y="161756"/>
            <a:ext cx="79385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dirty="0">
                <a:cs typeface="Arial"/>
              </a:rPr>
              <a:t>Differences between iterations</a:t>
            </a:r>
            <a:endParaRPr lang="en-US" dirty="0"/>
          </a:p>
        </p:txBody>
      </p:sp>
      <p:graphicFrame>
        <p:nvGraphicFramePr>
          <p:cNvPr id="2" name="Table 1">
            <a:extLst>
              <a:ext uri="{FF2B5EF4-FFF2-40B4-BE49-F238E27FC236}">
                <a16:creationId xmlns:a16="http://schemas.microsoft.com/office/drawing/2014/main" id="{744C81E2-99D0-EDEB-DB8B-1E397569A1F9}"/>
              </a:ext>
            </a:extLst>
          </p:cNvPr>
          <p:cNvGraphicFramePr>
            <a:graphicFrameLocks noGrp="1"/>
          </p:cNvGraphicFramePr>
          <p:nvPr>
            <p:extLst>
              <p:ext uri="{D42A27DB-BD31-4B8C-83A1-F6EECF244321}">
                <p14:modId xmlns:p14="http://schemas.microsoft.com/office/powerpoint/2010/main" val="2860624094"/>
              </p:ext>
            </p:extLst>
          </p:nvPr>
        </p:nvGraphicFramePr>
        <p:xfrm>
          <a:off x="377371" y="914400"/>
          <a:ext cx="11473162" cy="5033370"/>
        </p:xfrm>
        <a:graphic>
          <a:graphicData uri="http://schemas.openxmlformats.org/drawingml/2006/table">
            <a:tbl>
              <a:tblPr firstRow="1" bandRow="1">
                <a:tableStyleId>{5C22544A-7EE6-4342-B048-85BDC9FD1C3A}</a:tableStyleId>
              </a:tblPr>
              <a:tblGrid>
                <a:gridCol w="1901072">
                  <a:extLst>
                    <a:ext uri="{9D8B030D-6E8A-4147-A177-3AD203B41FA5}">
                      <a16:colId xmlns:a16="http://schemas.microsoft.com/office/drawing/2014/main" val="4228440328"/>
                    </a:ext>
                  </a:extLst>
                </a:gridCol>
                <a:gridCol w="1857865">
                  <a:extLst>
                    <a:ext uri="{9D8B030D-6E8A-4147-A177-3AD203B41FA5}">
                      <a16:colId xmlns:a16="http://schemas.microsoft.com/office/drawing/2014/main" val="4036341591"/>
                    </a:ext>
                  </a:extLst>
                </a:gridCol>
                <a:gridCol w="2667981">
                  <a:extLst>
                    <a:ext uri="{9D8B030D-6E8A-4147-A177-3AD203B41FA5}">
                      <a16:colId xmlns:a16="http://schemas.microsoft.com/office/drawing/2014/main" val="1330693487"/>
                    </a:ext>
                  </a:extLst>
                </a:gridCol>
                <a:gridCol w="5046244">
                  <a:extLst>
                    <a:ext uri="{9D8B030D-6E8A-4147-A177-3AD203B41FA5}">
                      <a16:colId xmlns:a16="http://schemas.microsoft.com/office/drawing/2014/main" val="4126104281"/>
                    </a:ext>
                  </a:extLst>
                </a:gridCol>
              </a:tblGrid>
              <a:tr h="574633">
                <a:tc>
                  <a:txBody>
                    <a:bodyPr/>
                    <a:lstStyle/>
                    <a:p>
                      <a:r>
                        <a:rPr lang="en-US" dirty="0">
                          <a:solidFill>
                            <a:schemeClr val="tx1"/>
                          </a:solidFill>
                        </a:rPr>
                        <a:t>Aspect/Feature</a:t>
                      </a:r>
                    </a:p>
                  </a:txBody>
                  <a:tcPr/>
                </a:tc>
                <a:tc>
                  <a:txBody>
                    <a:bodyPr/>
                    <a:lstStyle/>
                    <a:p>
                      <a:r>
                        <a:rPr lang="en-US" dirty="0">
                          <a:solidFill>
                            <a:schemeClr val="tx1"/>
                          </a:solidFill>
                        </a:rPr>
                        <a:t>Original</a:t>
                      </a:r>
                    </a:p>
                  </a:txBody>
                  <a:tcPr/>
                </a:tc>
                <a:tc>
                  <a:txBody>
                    <a:bodyPr/>
                    <a:lstStyle/>
                    <a:p>
                      <a:r>
                        <a:rPr lang="en-US" dirty="0">
                          <a:solidFill>
                            <a:schemeClr val="tx1"/>
                          </a:solidFill>
                        </a:rPr>
                        <a:t>Change</a:t>
                      </a:r>
                    </a:p>
                  </a:txBody>
                  <a:tcPr/>
                </a:tc>
                <a:tc>
                  <a:txBody>
                    <a:bodyPr/>
                    <a:lstStyle/>
                    <a:p>
                      <a:r>
                        <a:rPr lang="en-US" dirty="0">
                          <a:solidFill>
                            <a:schemeClr val="tx1"/>
                          </a:solidFill>
                        </a:rPr>
                        <a:t>Reason for Change</a:t>
                      </a:r>
                    </a:p>
                  </a:txBody>
                  <a:tcPr/>
                </a:tc>
                <a:extLst>
                  <a:ext uri="{0D108BD9-81ED-4DB2-BD59-A6C34878D82A}">
                    <a16:rowId xmlns:a16="http://schemas.microsoft.com/office/drawing/2014/main" val="3164586184"/>
                  </a:ext>
                </a:extLst>
              </a:tr>
              <a:tr h="872592">
                <a:tc>
                  <a:txBody>
                    <a:bodyPr/>
                    <a:lstStyle/>
                    <a:p>
                      <a:r>
                        <a:rPr lang="en-US" dirty="0"/>
                        <a:t>Backend</a:t>
                      </a:r>
                    </a:p>
                  </a:txBody>
                  <a:tcPr/>
                </a:tc>
                <a:tc>
                  <a:txBody>
                    <a:bodyPr/>
                    <a:lstStyle/>
                    <a:p>
                      <a:r>
                        <a:rPr lang="en-US" dirty="0"/>
                        <a:t>Used Python</a:t>
                      </a:r>
                    </a:p>
                  </a:txBody>
                  <a:tcPr/>
                </a:tc>
                <a:tc>
                  <a:txBody>
                    <a:bodyPr/>
                    <a:lstStyle/>
                    <a:p>
                      <a:r>
                        <a:rPr lang="en-US" dirty="0"/>
                        <a:t>Used node.js</a:t>
                      </a:r>
                    </a:p>
                  </a:txBody>
                  <a:tcPr/>
                </a:tc>
                <a:tc>
                  <a:txBody>
                    <a:bodyPr/>
                    <a:lstStyle/>
                    <a:p>
                      <a:r>
                        <a:rPr lang="en-US" dirty="0"/>
                        <a:t>Researched and realised it would be a lot easier to do it that way</a:t>
                      </a:r>
                    </a:p>
                  </a:txBody>
                  <a:tcPr/>
                </a:tc>
                <a:extLst>
                  <a:ext uri="{0D108BD9-81ED-4DB2-BD59-A6C34878D82A}">
                    <a16:rowId xmlns:a16="http://schemas.microsoft.com/office/drawing/2014/main" val="184382331"/>
                  </a:ext>
                </a:extLst>
              </a:tr>
              <a:tr h="808744">
                <a:tc>
                  <a:txBody>
                    <a:bodyPr/>
                    <a:lstStyle/>
                    <a:p>
                      <a:r>
                        <a:rPr lang="en-US" dirty="0"/>
                        <a:t>User logged in</a:t>
                      </a:r>
                    </a:p>
                  </a:txBody>
                  <a:tcPr/>
                </a:tc>
                <a:tc>
                  <a:txBody>
                    <a:bodyPr/>
                    <a:lstStyle/>
                    <a:p>
                      <a:r>
                        <a:rPr lang="en-US" dirty="0"/>
                        <a:t>Local storage</a:t>
                      </a:r>
                    </a:p>
                  </a:txBody>
                  <a:tcPr/>
                </a:tc>
                <a:tc>
                  <a:txBody>
                    <a:bodyPr/>
                    <a:lstStyle/>
                    <a:p>
                      <a:r>
                        <a:rPr lang="en-US" dirty="0"/>
                        <a:t>Cookies</a:t>
                      </a:r>
                    </a:p>
                  </a:txBody>
                  <a:tcPr/>
                </a:tc>
                <a:tc>
                  <a:txBody>
                    <a:bodyPr/>
                    <a:lstStyle/>
                    <a:p>
                      <a:r>
                        <a:rPr lang="en-US" dirty="0"/>
                        <a:t>Safer and lasts longer, and was easier than other methods</a:t>
                      </a:r>
                    </a:p>
                  </a:txBody>
                  <a:tcPr/>
                </a:tc>
                <a:extLst>
                  <a:ext uri="{0D108BD9-81ED-4DB2-BD59-A6C34878D82A}">
                    <a16:rowId xmlns:a16="http://schemas.microsoft.com/office/drawing/2014/main" val="2347202371"/>
                  </a:ext>
                </a:extLst>
              </a:tr>
              <a:tr h="1159913">
                <a:tc>
                  <a:txBody>
                    <a:bodyPr/>
                    <a:lstStyle/>
                    <a:p>
                      <a:r>
                        <a:rPr lang="en-US" dirty="0"/>
                        <a:t>Product pages</a:t>
                      </a:r>
                    </a:p>
                  </a:txBody>
                  <a:tcPr/>
                </a:tc>
                <a:tc>
                  <a:txBody>
                    <a:bodyPr/>
                    <a:lstStyle/>
                    <a:p>
                      <a:r>
                        <a:rPr lang="en-US" dirty="0"/>
                        <a:t>Hard coded</a:t>
                      </a:r>
                    </a:p>
                  </a:txBody>
                  <a:tcPr/>
                </a:tc>
                <a:tc>
                  <a:txBody>
                    <a:bodyPr/>
                    <a:lstStyle/>
                    <a:p>
                      <a:r>
                        <a:rPr lang="en-US" dirty="0"/>
                        <a:t>Inserted using templates</a:t>
                      </a:r>
                    </a:p>
                  </a:txBody>
                  <a:tcPr/>
                </a:tc>
                <a:tc>
                  <a:txBody>
                    <a:bodyPr/>
                    <a:lstStyle/>
                    <a:p>
                      <a:r>
                        <a:rPr lang="en-US" dirty="0"/>
                        <a:t>Easier to change and less coding meaning less chance of errors, and was something new to learn</a:t>
                      </a:r>
                    </a:p>
                  </a:txBody>
                  <a:tcPr/>
                </a:tc>
                <a:extLst>
                  <a:ext uri="{0D108BD9-81ED-4DB2-BD59-A6C34878D82A}">
                    <a16:rowId xmlns:a16="http://schemas.microsoft.com/office/drawing/2014/main" val="3562878232"/>
                  </a:ext>
                </a:extLst>
              </a:tr>
              <a:tr h="808744">
                <a:tc>
                  <a:txBody>
                    <a:bodyPr/>
                    <a:lstStyle/>
                    <a:p>
                      <a:pPr lvl="0">
                        <a:buNone/>
                      </a:pPr>
                      <a:r>
                        <a:rPr lang="en-US" dirty="0"/>
                        <a:t>Product information</a:t>
                      </a:r>
                    </a:p>
                  </a:txBody>
                  <a:tcPr/>
                </a:tc>
                <a:tc>
                  <a:txBody>
                    <a:bodyPr/>
                    <a:lstStyle/>
                    <a:p>
                      <a:pPr lvl="0">
                        <a:buNone/>
                      </a:pPr>
                      <a:r>
                        <a:rPr lang="en-US" dirty="0"/>
                        <a:t>Entire new page</a:t>
                      </a:r>
                    </a:p>
                  </a:txBody>
                  <a:tcPr/>
                </a:tc>
                <a:tc>
                  <a:txBody>
                    <a:bodyPr/>
                    <a:lstStyle/>
                    <a:p>
                      <a:pPr lvl="0">
                        <a:buNone/>
                      </a:pPr>
                      <a:r>
                        <a:rPr lang="en-US" dirty="0"/>
                        <a:t>Cards overlaying page</a:t>
                      </a:r>
                    </a:p>
                  </a:txBody>
                  <a:tcPr/>
                </a:tc>
                <a:tc>
                  <a:txBody>
                    <a:bodyPr/>
                    <a:lstStyle/>
                    <a:p>
                      <a:pPr lvl="0">
                        <a:buNone/>
                      </a:pPr>
                      <a:r>
                        <a:rPr lang="en-US" dirty="0"/>
                        <a:t>Looked cleaner, also easier to implement using templates</a:t>
                      </a:r>
                    </a:p>
                  </a:txBody>
                  <a:tcPr/>
                </a:tc>
                <a:extLst>
                  <a:ext uri="{0D108BD9-81ED-4DB2-BD59-A6C34878D82A}">
                    <a16:rowId xmlns:a16="http://schemas.microsoft.com/office/drawing/2014/main" val="3394240056"/>
                  </a:ext>
                </a:extLst>
              </a:tr>
              <a:tr h="808744">
                <a:tc>
                  <a:txBody>
                    <a:bodyPr/>
                    <a:lstStyle/>
                    <a:p>
                      <a:pPr lvl="0">
                        <a:buNone/>
                      </a:pPr>
                      <a:r>
                        <a:rPr lang="en-US" dirty="0"/>
                        <a:t>Stock</a:t>
                      </a:r>
                    </a:p>
                  </a:txBody>
                  <a:tcPr/>
                </a:tc>
                <a:tc>
                  <a:txBody>
                    <a:bodyPr/>
                    <a:lstStyle/>
                    <a:p>
                      <a:pPr lvl="0">
                        <a:buNone/>
                      </a:pPr>
                      <a:r>
                        <a:rPr lang="en-US" dirty="0"/>
                        <a:t>Server side only</a:t>
                      </a:r>
                    </a:p>
                  </a:txBody>
                  <a:tcPr/>
                </a:tc>
                <a:tc>
                  <a:txBody>
                    <a:bodyPr/>
                    <a:lstStyle/>
                    <a:p>
                      <a:pPr lvl="0">
                        <a:buNone/>
                      </a:pPr>
                      <a:r>
                        <a:rPr lang="en-US" dirty="0"/>
                        <a:t>Own page only admins could access</a:t>
                      </a:r>
                    </a:p>
                  </a:txBody>
                  <a:tcPr/>
                </a:tc>
                <a:tc>
                  <a:txBody>
                    <a:bodyPr/>
                    <a:lstStyle/>
                    <a:p>
                      <a:pPr lvl="0">
                        <a:buNone/>
                      </a:pPr>
                      <a:r>
                        <a:rPr lang="en-US" dirty="0"/>
                        <a:t>Easier for admins to add, edit and delete stock from database. </a:t>
                      </a:r>
                    </a:p>
                  </a:txBody>
                  <a:tcPr/>
                </a:tc>
                <a:extLst>
                  <a:ext uri="{0D108BD9-81ED-4DB2-BD59-A6C34878D82A}">
                    <a16:rowId xmlns:a16="http://schemas.microsoft.com/office/drawing/2014/main" val="2557366120"/>
                  </a:ext>
                </a:extLst>
              </a:tr>
            </a:tbl>
          </a:graphicData>
        </a:graphic>
      </p:graphicFrame>
    </p:spTree>
    <p:extLst>
      <p:ext uri="{BB962C8B-B14F-4D97-AF65-F5344CB8AC3E}">
        <p14:creationId xmlns:p14="http://schemas.microsoft.com/office/powerpoint/2010/main" val="2347569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E9B2B143-4068-7373-5888-C77FAEB73A8E}"/>
              </a:ext>
            </a:extLst>
          </p:cNvPr>
          <p:cNvSpPr>
            <a:spLocks noGrp="1"/>
          </p:cNvSpPr>
          <p:nvPr>
            <p:ph type="body" idx="1"/>
          </p:nvPr>
        </p:nvSpPr>
        <p:spPr>
          <a:xfrm>
            <a:off x="386108" y="1055915"/>
            <a:ext cx="3646984" cy="1123052"/>
          </a:xfrm>
        </p:spPr>
        <p:txBody>
          <a:bodyPr/>
          <a:lstStyle/>
          <a:p>
            <a:r>
              <a:rPr lang="en-US" b="0" dirty="0">
                <a:cs typeface="Arial"/>
              </a:rPr>
              <a:t>This is what the login page looks like.</a:t>
            </a:r>
            <a:endParaRPr lang="en-US" b="0" dirty="0"/>
          </a:p>
        </p:txBody>
      </p:sp>
      <p:sp>
        <p:nvSpPr>
          <p:cNvPr id="15" name="Text Placeholder 4">
            <a:extLst>
              <a:ext uri="{FF2B5EF4-FFF2-40B4-BE49-F238E27FC236}">
                <a16:creationId xmlns:a16="http://schemas.microsoft.com/office/drawing/2014/main" id="{56E90260-6EBD-2F2C-314D-401B49B0DF0B}"/>
              </a:ext>
            </a:extLst>
          </p:cNvPr>
          <p:cNvSpPr>
            <a:spLocks noGrp="1"/>
          </p:cNvSpPr>
          <p:nvPr>
            <p:ph type="body" sz="quarter" idx="3"/>
          </p:nvPr>
        </p:nvSpPr>
        <p:spPr>
          <a:xfrm>
            <a:off x="4407408" y="1055915"/>
            <a:ext cx="3419856" cy="1802673"/>
          </a:xfrm>
        </p:spPr>
        <p:txBody>
          <a:bodyPr/>
          <a:lstStyle/>
          <a:p>
            <a:r>
              <a:rPr lang="en-US" b="0" dirty="0">
                <a:cs typeface="Arial"/>
              </a:rPr>
              <a:t>This is what the sign-up page looks like</a:t>
            </a:r>
            <a:endParaRPr lang="en-US" dirty="0"/>
          </a:p>
        </p:txBody>
      </p:sp>
      <p:sp>
        <p:nvSpPr>
          <p:cNvPr id="17" name="Text Placeholder 6">
            <a:extLst>
              <a:ext uri="{FF2B5EF4-FFF2-40B4-BE49-F238E27FC236}">
                <a16:creationId xmlns:a16="http://schemas.microsoft.com/office/drawing/2014/main" id="{0FF33E38-EB99-F225-04B6-54994F7DCE67}"/>
              </a:ext>
            </a:extLst>
          </p:cNvPr>
          <p:cNvSpPr>
            <a:spLocks noGrp="1"/>
          </p:cNvSpPr>
          <p:nvPr>
            <p:ph type="body" sz="quarter" idx="13"/>
          </p:nvPr>
        </p:nvSpPr>
        <p:spPr>
          <a:xfrm>
            <a:off x="8151223" y="1055915"/>
            <a:ext cx="3452513" cy="1802673"/>
          </a:xfrm>
        </p:spPr>
        <p:txBody>
          <a:bodyPr/>
          <a:lstStyle/>
          <a:p>
            <a:r>
              <a:rPr lang="en-US" b="0" dirty="0">
                <a:cs typeface="Arial"/>
              </a:rPr>
              <a:t>Errors in both pages look like this </a:t>
            </a:r>
            <a:endParaRPr lang="en-US" b="0" dirty="0"/>
          </a:p>
        </p:txBody>
      </p:sp>
      <p:sp>
        <p:nvSpPr>
          <p:cNvPr id="21" name="Slide Number Placeholder 9">
            <a:extLst>
              <a:ext uri="{FF2B5EF4-FFF2-40B4-BE49-F238E27FC236}">
                <a16:creationId xmlns:a16="http://schemas.microsoft.com/office/drawing/2014/main" id="{468B2C09-0B0F-93B9-42D9-C869BE526A10}"/>
              </a:ext>
            </a:extLst>
          </p:cNvPr>
          <p:cNvSpPr>
            <a:spLocks noGrp="1"/>
          </p:cNvSpPr>
          <p:nvPr>
            <p:ph type="sldNum" sz="quarter" idx="12"/>
          </p:nvPr>
        </p:nvSpPr>
        <p:spPr>
          <a:xfrm>
            <a:off x="4038600" y="6006546"/>
            <a:ext cx="4114800" cy="851453"/>
          </a:xfrm>
        </p:spPr>
        <p:txBody>
          <a:bodyPr/>
          <a:lstStyle/>
          <a:p>
            <a:pPr>
              <a:spcAft>
                <a:spcPts val="600"/>
              </a:spcAft>
            </a:pPr>
            <a:fld id="{294A09A9-5501-47C1-A89A-A340965A2BE2}" type="slidenum">
              <a:rPr lang="en-US" smtClean="0"/>
              <a:pPr>
                <a:spcAft>
                  <a:spcPts val="600"/>
                </a:spcAft>
              </a:pPr>
              <a:t>5</a:t>
            </a:fld>
            <a:endParaRPr lang="en-US"/>
          </a:p>
        </p:txBody>
      </p:sp>
      <p:sp>
        <p:nvSpPr>
          <p:cNvPr id="14" name="TextBox 13">
            <a:extLst>
              <a:ext uri="{FF2B5EF4-FFF2-40B4-BE49-F238E27FC236}">
                <a16:creationId xmlns:a16="http://schemas.microsoft.com/office/drawing/2014/main" id="{B7D59361-6F34-4109-B8CB-51783DF77FE3}"/>
              </a:ext>
            </a:extLst>
          </p:cNvPr>
          <p:cNvSpPr txBox="1"/>
          <p:nvPr/>
        </p:nvSpPr>
        <p:spPr>
          <a:xfrm>
            <a:off x="2233616" y="255739"/>
            <a:ext cx="77146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dirty="0">
                <a:cs typeface="Arial"/>
              </a:rPr>
              <a:t>Screenshots with explanations</a:t>
            </a:r>
            <a:endParaRPr lang="en-US" sz="3200" dirty="0"/>
          </a:p>
        </p:txBody>
      </p:sp>
      <p:pic>
        <p:nvPicPr>
          <p:cNvPr id="2" name="Picture 1" descr="A screenshot of a login screen&#10;&#10;Description automatically generated">
            <a:extLst>
              <a:ext uri="{FF2B5EF4-FFF2-40B4-BE49-F238E27FC236}">
                <a16:creationId xmlns:a16="http://schemas.microsoft.com/office/drawing/2014/main" id="{8D21F56F-3308-1515-C0F9-AB0427DB6482}"/>
              </a:ext>
            </a:extLst>
          </p:cNvPr>
          <p:cNvPicPr>
            <a:picLocks noChangeAspect="1"/>
          </p:cNvPicPr>
          <p:nvPr/>
        </p:nvPicPr>
        <p:blipFill>
          <a:blip r:embed="rId2"/>
          <a:stretch>
            <a:fillRect/>
          </a:stretch>
        </p:blipFill>
        <p:spPr>
          <a:xfrm>
            <a:off x="154460" y="2971694"/>
            <a:ext cx="3882082" cy="1923749"/>
          </a:xfrm>
          <a:prstGeom prst="rect">
            <a:avLst/>
          </a:prstGeom>
        </p:spPr>
      </p:pic>
      <p:pic>
        <p:nvPicPr>
          <p:cNvPr id="3" name="Picture 2" descr="A screenshot of a sign up&#10;&#10;Description automatically generated">
            <a:extLst>
              <a:ext uri="{FF2B5EF4-FFF2-40B4-BE49-F238E27FC236}">
                <a16:creationId xmlns:a16="http://schemas.microsoft.com/office/drawing/2014/main" id="{D18EA20B-0D1C-B7A0-93B2-1DC1520DB871}"/>
              </a:ext>
            </a:extLst>
          </p:cNvPr>
          <p:cNvPicPr>
            <a:picLocks noChangeAspect="1"/>
          </p:cNvPicPr>
          <p:nvPr/>
        </p:nvPicPr>
        <p:blipFill>
          <a:blip r:embed="rId3"/>
          <a:stretch>
            <a:fillRect/>
          </a:stretch>
        </p:blipFill>
        <p:spPr>
          <a:xfrm>
            <a:off x="4386648" y="2970140"/>
            <a:ext cx="3768812" cy="1906261"/>
          </a:xfrm>
          <a:prstGeom prst="rect">
            <a:avLst/>
          </a:prstGeom>
        </p:spPr>
      </p:pic>
      <p:pic>
        <p:nvPicPr>
          <p:cNvPr id="4" name="Picture 3" descr="A screenshot of a login screen&#10;&#10;Description automatically generated">
            <a:extLst>
              <a:ext uri="{FF2B5EF4-FFF2-40B4-BE49-F238E27FC236}">
                <a16:creationId xmlns:a16="http://schemas.microsoft.com/office/drawing/2014/main" id="{892318D9-7537-E6A3-B394-09041599D5FF}"/>
              </a:ext>
            </a:extLst>
          </p:cNvPr>
          <p:cNvPicPr>
            <a:picLocks noChangeAspect="1"/>
          </p:cNvPicPr>
          <p:nvPr/>
        </p:nvPicPr>
        <p:blipFill>
          <a:blip r:embed="rId4"/>
          <a:stretch>
            <a:fillRect/>
          </a:stretch>
        </p:blipFill>
        <p:spPr>
          <a:xfrm>
            <a:off x="8258432" y="2179369"/>
            <a:ext cx="3645245" cy="1922614"/>
          </a:xfrm>
          <a:prstGeom prst="rect">
            <a:avLst/>
          </a:prstGeom>
        </p:spPr>
      </p:pic>
      <p:pic>
        <p:nvPicPr>
          <p:cNvPr id="5" name="Picture 4" descr="A screenshot of a login form&#10;&#10;Description automatically generated">
            <a:extLst>
              <a:ext uri="{FF2B5EF4-FFF2-40B4-BE49-F238E27FC236}">
                <a16:creationId xmlns:a16="http://schemas.microsoft.com/office/drawing/2014/main" id="{F5371AD0-516F-751C-13B2-26E10A26E833}"/>
              </a:ext>
            </a:extLst>
          </p:cNvPr>
          <p:cNvPicPr>
            <a:picLocks noChangeAspect="1"/>
          </p:cNvPicPr>
          <p:nvPr/>
        </p:nvPicPr>
        <p:blipFill>
          <a:blip r:embed="rId5"/>
          <a:stretch>
            <a:fillRect/>
          </a:stretch>
        </p:blipFill>
        <p:spPr>
          <a:xfrm>
            <a:off x="8258432" y="4331223"/>
            <a:ext cx="3645244" cy="1779015"/>
          </a:xfrm>
          <a:prstGeom prst="rect">
            <a:avLst/>
          </a:prstGeom>
        </p:spPr>
      </p:pic>
    </p:spTree>
    <p:extLst>
      <p:ext uri="{BB962C8B-B14F-4D97-AF65-F5344CB8AC3E}">
        <p14:creationId xmlns:p14="http://schemas.microsoft.com/office/powerpoint/2010/main" val="58196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4CD01B1E-3592-2C46-0778-2EFE24211341}"/>
              </a:ext>
            </a:extLst>
          </p:cNvPr>
          <p:cNvSpPr>
            <a:spLocks noGrp="1"/>
          </p:cNvSpPr>
          <p:nvPr>
            <p:ph type="body" idx="1"/>
          </p:nvPr>
        </p:nvSpPr>
        <p:spPr>
          <a:xfrm>
            <a:off x="620504" y="1244339"/>
            <a:ext cx="10963126" cy="1159183"/>
          </a:xfrm>
        </p:spPr>
        <p:txBody>
          <a:bodyPr/>
          <a:lstStyle/>
          <a:p>
            <a:r>
              <a:rPr lang="en-US" b="0" dirty="0">
                <a:cs typeface="Arial"/>
              </a:rPr>
              <a:t>This is what the home page looks like, upon logging in it shows the username. The boxes shows the different pages and the all categories shows all different categories.</a:t>
            </a:r>
            <a:endParaRPr lang="en-US" b="0" dirty="0"/>
          </a:p>
        </p:txBody>
      </p:sp>
      <p:sp>
        <p:nvSpPr>
          <p:cNvPr id="18" name="Footer Placeholder 6">
            <a:extLst>
              <a:ext uri="{FF2B5EF4-FFF2-40B4-BE49-F238E27FC236}">
                <a16:creationId xmlns:a16="http://schemas.microsoft.com/office/drawing/2014/main" id="{3F5F3466-F71E-B8B4-11B8-392B85E64407}"/>
              </a:ext>
            </a:extLst>
          </p:cNvPr>
          <p:cNvSpPr>
            <a:spLocks noGrp="1"/>
          </p:cNvSpPr>
          <p:nvPr>
            <p:ph type="ftr" sz="quarter" idx="11"/>
          </p:nvPr>
        </p:nvSpPr>
        <p:spPr>
          <a:xfrm>
            <a:off x="1872343" y="690"/>
            <a:ext cx="8447314" cy="867411"/>
          </a:xfrm>
        </p:spPr>
        <p:txBody>
          <a:bodyPr/>
          <a:lstStyle/>
          <a:p>
            <a:pPr>
              <a:spcAft>
                <a:spcPts val="600"/>
              </a:spcAft>
            </a:pPr>
            <a:r>
              <a:rPr lang="en-US" sz="3200" b="0" cap="all" dirty="0">
                <a:cs typeface="Arial"/>
              </a:rPr>
              <a:t>Screenshots with explanations</a:t>
            </a:r>
            <a:endParaRPr lang="en-US" b="0" dirty="0">
              <a:cs typeface="Arial"/>
            </a:endParaRPr>
          </a:p>
        </p:txBody>
      </p:sp>
      <p:sp>
        <p:nvSpPr>
          <p:cNvPr id="20" name="Slide Number Placeholder 7">
            <a:extLst>
              <a:ext uri="{FF2B5EF4-FFF2-40B4-BE49-F238E27FC236}">
                <a16:creationId xmlns:a16="http://schemas.microsoft.com/office/drawing/2014/main" id="{ACDFE5F7-799E-5118-3A79-F7B557477C46}"/>
              </a:ext>
            </a:extLst>
          </p:cNvPr>
          <p:cNvSpPr>
            <a:spLocks noGrp="1"/>
          </p:cNvSpPr>
          <p:nvPr>
            <p:ph type="sldNum" sz="quarter" idx="12"/>
          </p:nvPr>
        </p:nvSpPr>
        <p:spPr>
          <a:xfrm>
            <a:off x="4038600" y="6006546"/>
            <a:ext cx="4114800" cy="851453"/>
          </a:xfrm>
        </p:spPr>
        <p:txBody>
          <a:bodyPr/>
          <a:lstStyle/>
          <a:p>
            <a:pPr>
              <a:spcAft>
                <a:spcPts val="600"/>
              </a:spcAft>
            </a:pPr>
            <a:fld id="{294A09A9-5501-47C1-A89A-A340965A2BE2}" type="slidenum">
              <a:rPr lang="en-US" smtClean="0"/>
              <a:pPr>
                <a:spcAft>
                  <a:spcPts val="600"/>
                </a:spcAft>
              </a:pPr>
              <a:t>6</a:t>
            </a:fld>
            <a:endParaRPr lang="en-US"/>
          </a:p>
        </p:txBody>
      </p:sp>
      <p:pic>
        <p:nvPicPr>
          <p:cNvPr id="2" name="Picture 1" descr="A screenshot of a computer&#10;&#10;Description automatically generated">
            <a:extLst>
              <a:ext uri="{FF2B5EF4-FFF2-40B4-BE49-F238E27FC236}">
                <a16:creationId xmlns:a16="http://schemas.microsoft.com/office/drawing/2014/main" id="{79DDBCC4-9E97-DC91-FDFF-DD851F3DE91F}"/>
              </a:ext>
            </a:extLst>
          </p:cNvPr>
          <p:cNvPicPr>
            <a:picLocks noChangeAspect="1"/>
          </p:cNvPicPr>
          <p:nvPr/>
        </p:nvPicPr>
        <p:blipFill>
          <a:blip r:embed="rId2"/>
          <a:stretch>
            <a:fillRect/>
          </a:stretch>
        </p:blipFill>
        <p:spPr>
          <a:xfrm>
            <a:off x="155220" y="3155771"/>
            <a:ext cx="5785557" cy="2846569"/>
          </a:xfrm>
          <a:prstGeom prst="rect">
            <a:avLst/>
          </a:prstGeom>
        </p:spPr>
      </p:pic>
      <p:pic>
        <p:nvPicPr>
          <p:cNvPr id="3" name="Picture 2" descr="A screenshot of a sewing site&#10;&#10;Description automatically generated">
            <a:extLst>
              <a:ext uri="{FF2B5EF4-FFF2-40B4-BE49-F238E27FC236}">
                <a16:creationId xmlns:a16="http://schemas.microsoft.com/office/drawing/2014/main" id="{E4D34697-8A14-E3E2-0C32-811AB541A3B2}"/>
              </a:ext>
            </a:extLst>
          </p:cNvPr>
          <p:cNvPicPr>
            <a:picLocks noChangeAspect="1"/>
          </p:cNvPicPr>
          <p:nvPr/>
        </p:nvPicPr>
        <p:blipFill>
          <a:blip r:embed="rId3"/>
          <a:stretch>
            <a:fillRect/>
          </a:stretch>
        </p:blipFill>
        <p:spPr>
          <a:xfrm>
            <a:off x="6251222" y="3157076"/>
            <a:ext cx="5792612" cy="2843957"/>
          </a:xfrm>
          <a:prstGeom prst="rect">
            <a:avLst/>
          </a:prstGeom>
        </p:spPr>
      </p:pic>
    </p:spTree>
    <p:extLst>
      <p:ext uri="{BB962C8B-B14F-4D97-AF65-F5344CB8AC3E}">
        <p14:creationId xmlns:p14="http://schemas.microsoft.com/office/powerpoint/2010/main" val="3179333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pattern&#10;&#10;Description automatically generated">
            <a:extLst>
              <a:ext uri="{FF2B5EF4-FFF2-40B4-BE49-F238E27FC236}">
                <a16:creationId xmlns:a16="http://schemas.microsoft.com/office/drawing/2014/main" id="{0B9E4E0C-BC7D-6907-BCE4-5A5D45CD6E0D}"/>
              </a:ext>
            </a:extLst>
          </p:cNvPr>
          <p:cNvPicPr>
            <a:picLocks noChangeAspect="1"/>
          </p:cNvPicPr>
          <p:nvPr/>
        </p:nvPicPr>
        <p:blipFill>
          <a:blip r:embed="rId2"/>
          <a:stretch>
            <a:fillRect/>
          </a:stretch>
        </p:blipFill>
        <p:spPr>
          <a:xfrm>
            <a:off x="8055429" y="1076807"/>
            <a:ext cx="3777344" cy="1812418"/>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647061B2-12F7-C409-1E09-6CC3A07A7749}"/>
              </a:ext>
            </a:extLst>
          </p:cNvPr>
          <p:cNvPicPr>
            <a:picLocks noChangeAspect="1"/>
          </p:cNvPicPr>
          <p:nvPr/>
        </p:nvPicPr>
        <p:blipFill>
          <a:blip r:embed="rId3"/>
          <a:stretch>
            <a:fillRect/>
          </a:stretch>
        </p:blipFill>
        <p:spPr>
          <a:xfrm>
            <a:off x="166914" y="3425929"/>
            <a:ext cx="6045200" cy="2212312"/>
          </a:xfrm>
          <a:prstGeom prst="rect">
            <a:avLst/>
          </a:prstGeom>
        </p:spPr>
      </p:pic>
      <p:sp>
        <p:nvSpPr>
          <p:cNvPr id="12" name="TextBox 11">
            <a:extLst>
              <a:ext uri="{FF2B5EF4-FFF2-40B4-BE49-F238E27FC236}">
                <a16:creationId xmlns:a16="http://schemas.microsoft.com/office/drawing/2014/main" id="{B1977925-D6C0-6415-99FC-7F837255E898}"/>
              </a:ext>
            </a:extLst>
          </p:cNvPr>
          <p:cNvSpPr txBox="1"/>
          <p:nvPr/>
        </p:nvSpPr>
        <p:spPr>
          <a:xfrm>
            <a:off x="6349460" y="3718465"/>
            <a:ext cx="563976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a:rPr>
              <a:t>What the pages look like  and the screenshot to the left shows what it looks like when you click on the view options button and then the popup that appears when the add to cart button is clicked </a:t>
            </a:r>
            <a:endParaRPr lang="en-US" sz="2000" dirty="0"/>
          </a:p>
        </p:txBody>
      </p:sp>
      <p:sp>
        <p:nvSpPr>
          <p:cNvPr id="15" name="TextBox 14">
            <a:extLst>
              <a:ext uri="{FF2B5EF4-FFF2-40B4-BE49-F238E27FC236}">
                <a16:creationId xmlns:a16="http://schemas.microsoft.com/office/drawing/2014/main" id="{6F6092E2-2136-B9E0-87E2-EE8980FEA24A}"/>
              </a:ext>
            </a:extLst>
          </p:cNvPr>
          <p:cNvSpPr txBox="1"/>
          <p:nvPr/>
        </p:nvSpPr>
        <p:spPr>
          <a:xfrm>
            <a:off x="2322286" y="181429"/>
            <a:ext cx="777965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a:t>Screenshots with explanations</a:t>
            </a:r>
            <a:endParaRPr lang="en-US"/>
          </a:p>
        </p:txBody>
      </p:sp>
      <p:pic>
        <p:nvPicPr>
          <p:cNvPr id="2" name="Picture 1" descr="A screenshot of a crochet hook&#10;&#10;Description automatically generated">
            <a:extLst>
              <a:ext uri="{FF2B5EF4-FFF2-40B4-BE49-F238E27FC236}">
                <a16:creationId xmlns:a16="http://schemas.microsoft.com/office/drawing/2014/main" id="{9427652F-EA3F-98AC-6748-F2F5A3D7AEE1}"/>
              </a:ext>
            </a:extLst>
          </p:cNvPr>
          <p:cNvPicPr>
            <a:picLocks noChangeAspect="1"/>
          </p:cNvPicPr>
          <p:nvPr/>
        </p:nvPicPr>
        <p:blipFill>
          <a:blip r:embed="rId4"/>
          <a:stretch>
            <a:fillRect/>
          </a:stretch>
        </p:blipFill>
        <p:spPr>
          <a:xfrm>
            <a:off x="169331" y="1089820"/>
            <a:ext cx="3894668" cy="1799693"/>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6EA611D6-9833-AEC0-8695-7CE5A4B656FB}"/>
              </a:ext>
            </a:extLst>
          </p:cNvPr>
          <p:cNvPicPr>
            <a:picLocks noChangeAspect="1"/>
          </p:cNvPicPr>
          <p:nvPr/>
        </p:nvPicPr>
        <p:blipFill>
          <a:blip r:embed="rId5"/>
          <a:stretch>
            <a:fillRect/>
          </a:stretch>
        </p:blipFill>
        <p:spPr>
          <a:xfrm>
            <a:off x="4240388" y="1096748"/>
            <a:ext cx="3633612" cy="1785837"/>
          </a:xfrm>
          <a:prstGeom prst="rect">
            <a:avLst/>
          </a:prstGeom>
        </p:spPr>
      </p:pic>
    </p:spTree>
    <p:extLst>
      <p:ext uri="{BB962C8B-B14F-4D97-AF65-F5344CB8AC3E}">
        <p14:creationId xmlns:p14="http://schemas.microsoft.com/office/powerpoint/2010/main" val="94254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D609B2C7-56AA-5942-F8F8-ADFE8F7ADDBD}"/>
              </a:ext>
            </a:extLst>
          </p:cNvPr>
          <p:cNvSpPr>
            <a:spLocks noGrp="1"/>
          </p:cNvSpPr>
          <p:nvPr>
            <p:ph type="body" idx="1"/>
          </p:nvPr>
        </p:nvSpPr>
        <p:spPr>
          <a:xfrm>
            <a:off x="511048" y="1066800"/>
            <a:ext cx="11195729" cy="1497874"/>
          </a:xfrm>
        </p:spPr>
        <p:txBody>
          <a:bodyPr/>
          <a:lstStyle/>
          <a:p>
            <a:r>
              <a:rPr lang="en-US" b="0" dirty="0">
                <a:cs typeface="Arial"/>
              </a:rPr>
              <a:t>This is what the checkout page looks like it has the option to select between different payment types. It shows the items that are in the cart and shows the total.</a:t>
            </a:r>
            <a:endParaRPr lang="en-US" b="0" dirty="0"/>
          </a:p>
        </p:txBody>
      </p:sp>
      <p:sp>
        <p:nvSpPr>
          <p:cNvPr id="16" name="Footer Placeholder 6">
            <a:extLst>
              <a:ext uri="{FF2B5EF4-FFF2-40B4-BE49-F238E27FC236}">
                <a16:creationId xmlns:a16="http://schemas.microsoft.com/office/drawing/2014/main" id="{5BAB01ED-79CB-1F5E-0FED-0B09357CD24F}"/>
              </a:ext>
            </a:extLst>
          </p:cNvPr>
          <p:cNvSpPr>
            <a:spLocks noGrp="1"/>
          </p:cNvSpPr>
          <p:nvPr>
            <p:ph type="ftr" sz="quarter" idx="11"/>
          </p:nvPr>
        </p:nvSpPr>
        <p:spPr>
          <a:xfrm>
            <a:off x="1894114" y="690"/>
            <a:ext cx="8392885" cy="867411"/>
          </a:xfrm>
        </p:spPr>
        <p:txBody>
          <a:bodyPr/>
          <a:lstStyle/>
          <a:p>
            <a:pPr>
              <a:spcAft>
                <a:spcPts val="600"/>
              </a:spcAft>
            </a:pPr>
            <a:r>
              <a:rPr lang="en-US" sz="3200" b="0" cap="all" dirty="0">
                <a:cs typeface="Arial"/>
              </a:rPr>
              <a:t>Screenshots with explanations</a:t>
            </a:r>
            <a:endParaRPr lang="en-US" b="0" dirty="0"/>
          </a:p>
        </p:txBody>
      </p:sp>
      <p:sp>
        <p:nvSpPr>
          <p:cNvPr id="18" name="Slide Number Placeholder 7">
            <a:extLst>
              <a:ext uri="{FF2B5EF4-FFF2-40B4-BE49-F238E27FC236}">
                <a16:creationId xmlns:a16="http://schemas.microsoft.com/office/drawing/2014/main" id="{AA654E1E-6078-0D01-498D-C25AA22E0C31}"/>
              </a:ext>
            </a:extLst>
          </p:cNvPr>
          <p:cNvSpPr>
            <a:spLocks noGrp="1"/>
          </p:cNvSpPr>
          <p:nvPr>
            <p:ph type="sldNum" sz="quarter" idx="12"/>
          </p:nvPr>
        </p:nvSpPr>
        <p:spPr>
          <a:xfrm>
            <a:off x="4038600" y="6006546"/>
            <a:ext cx="4114800" cy="851453"/>
          </a:xfrm>
        </p:spPr>
        <p:txBody>
          <a:bodyPr/>
          <a:lstStyle/>
          <a:p>
            <a:pPr>
              <a:spcAft>
                <a:spcPts val="600"/>
              </a:spcAft>
            </a:pPr>
            <a:fld id="{294A09A9-5501-47C1-A89A-A340965A2BE2}" type="slidenum">
              <a:rPr lang="en-US" smtClean="0"/>
              <a:pPr>
                <a:spcAft>
                  <a:spcPts val="600"/>
                </a:spcAft>
              </a:pPr>
              <a:t>8</a:t>
            </a:fld>
            <a:endParaRPr lang="en-US"/>
          </a:p>
        </p:txBody>
      </p:sp>
      <p:pic>
        <p:nvPicPr>
          <p:cNvPr id="2" name="Picture 1" descr="A screenshot of a computer&#10;&#10;Description automatically generated">
            <a:extLst>
              <a:ext uri="{FF2B5EF4-FFF2-40B4-BE49-F238E27FC236}">
                <a16:creationId xmlns:a16="http://schemas.microsoft.com/office/drawing/2014/main" id="{52A55953-47A3-B0BD-503D-D92A3FFFFE3D}"/>
              </a:ext>
            </a:extLst>
          </p:cNvPr>
          <p:cNvPicPr>
            <a:picLocks noChangeAspect="1"/>
          </p:cNvPicPr>
          <p:nvPr/>
        </p:nvPicPr>
        <p:blipFill>
          <a:blip r:embed="rId2"/>
          <a:stretch>
            <a:fillRect/>
          </a:stretch>
        </p:blipFill>
        <p:spPr>
          <a:xfrm>
            <a:off x="247135" y="4441057"/>
            <a:ext cx="4386651" cy="231104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45565AB-5B70-9F29-58E9-7CD4BAAEACE0}"/>
              </a:ext>
            </a:extLst>
          </p:cNvPr>
          <p:cNvPicPr>
            <a:picLocks noChangeAspect="1"/>
          </p:cNvPicPr>
          <p:nvPr/>
        </p:nvPicPr>
        <p:blipFill>
          <a:blip r:embed="rId3"/>
          <a:stretch>
            <a:fillRect/>
          </a:stretch>
        </p:blipFill>
        <p:spPr>
          <a:xfrm>
            <a:off x="3892376" y="2108460"/>
            <a:ext cx="4427839" cy="233216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443320E-056E-0B82-A949-381EEB31A402}"/>
              </a:ext>
            </a:extLst>
          </p:cNvPr>
          <p:cNvPicPr>
            <a:picLocks noChangeAspect="1"/>
          </p:cNvPicPr>
          <p:nvPr/>
        </p:nvPicPr>
        <p:blipFill>
          <a:blip r:embed="rId4"/>
          <a:stretch>
            <a:fillRect/>
          </a:stretch>
        </p:blipFill>
        <p:spPr>
          <a:xfrm>
            <a:off x="7527323" y="4435660"/>
            <a:ext cx="4438137" cy="2332137"/>
          </a:xfrm>
          <a:prstGeom prst="rect">
            <a:avLst/>
          </a:prstGeom>
        </p:spPr>
      </p:pic>
      <p:sp>
        <p:nvSpPr>
          <p:cNvPr id="6" name="TextBox 5">
            <a:extLst>
              <a:ext uri="{FF2B5EF4-FFF2-40B4-BE49-F238E27FC236}">
                <a16:creationId xmlns:a16="http://schemas.microsoft.com/office/drawing/2014/main" id="{F6087F0C-2D24-18FC-A58B-13F10659D5DC}"/>
              </a:ext>
            </a:extLst>
          </p:cNvPr>
          <p:cNvSpPr txBox="1"/>
          <p:nvPr/>
        </p:nvSpPr>
        <p:spPr>
          <a:xfrm>
            <a:off x="509677" y="2972695"/>
            <a:ext cx="32429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The picture beneath shows what the checkout looks like </a:t>
            </a:r>
            <a:r>
              <a:rPr lang="en-US">
                <a:cs typeface="Arial"/>
              </a:rPr>
              <a:t>without any items in it</a:t>
            </a:r>
            <a:endParaRPr lang="en-US"/>
          </a:p>
        </p:txBody>
      </p:sp>
      <p:sp>
        <p:nvSpPr>
          <p:cNvPr id="7" name="TextBox 6">
            <a:extLst>
              <a:ext uri="{FF2B5EF4-FFF2-40B4-BE49-F238E27FC236}">
                <a16:creationId xmlns:a16="http://schemas.microsoft.com/office/drawing/2014/main" id="{1FFB566E-2438-D080-3403-B24A2AEA0C7C}"/>
              </a:ext>
            </a:extLst>
          </p:cNvPr>
          <p:cNvSpPr txBox="1"/>
          <p:nvPr/>
        </p:nvSpPr>
        <p:spPr>
          <a:xfrm>
            <a:off x="8629913" y="2692226"/>
            <a:ext cx="307566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Added functionality for shipping costs, and can now edit the amount in the cart and delete items from the cart.</a:t>
            </a:r>
            <a:endParaRPr lang="en-US" dirty="0"/>
          </a:p>
        </p:txBody>
      </p:sp>
    </p:spTree>
    <p:extLst>
      <p:ext uri="{BB962C8B-B14F-4D97-AF65-F5344CB8AC3E}">
        <p14:creationId xmlns:p14="http://schemas.microsoft.com/office/powerpoint/2010/main" val="4184077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99303ED-601F-E821-B073-DACCFA5371BB}"/>
              </a:ext>
            </a:extLst>
          </p:cNvPr>
          <p:cNvPicPr>
            <a:picLocks noChangeAspect="1"/>
          </p:cNvPicPr>
          <p:nvPr/>
        </p:nvPicPr>
        <p:blipFill>
          <a:blip r:embed="rId2"/>
          <a:stretch>
            <a:fillRect/>
          </a:stretch>
        </p:blipFill>
        <p:spPr>
          <a:xfrm>
            <a:off x="8733717" y="1036500"/>
            <a:ext cx="2760916" cy="3285130"/>
          </a:xfrm>
          <a:prstGeom prst="rect">
            <a:avLst/>
          </a:prstGeom>
        </p:spPr>
      </p:pic>
      <p:sp>
        <p:nvSpPr>
          <p:cNvPr id="3" name="TextBox 2">
            <a:extLst>
              <a:ext uri="{FF2B5EF4-FFF2-40B4-BE49-F238E27FC236}">
                <a16:creationId xmlns:a16="http://schemas.microsoft.com/office/drawing/2014/main" id="{C80C2342-9F6B-8A4C-FA26-2DD4845EE2F9}"/>
              </a:ext>
            </a:extLst>
          </p:cNvPr>
          <p:cNvSpPr txBox="1"/>
          <p:nvPr/>
        </p:nvSpPr>
        <p:spPr>
          <a:xfrm>
            <a:off x="2273432" y="152400"/>
            <a:ext cx="763728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a:t>Screenshots with explanations</a:t>
            </a:r>
            <a:endParaRPr lang="en-US"/>
          </a:p>
        </p:txBody>
      </p:sp>
      <p:sp>
        <p:nvSpPr>
          <p:cNvPr id="8" name="TextBox 7">
            <a:extLst>
              <a:ext uri="{FF2B5EF4-FFF2-40B4-BE49-F238E27FC236}">
                <a16:creationId xmlns:a16="http://schemas.microsoft.com/office/drawing/2014/main" id="{32B8ABC0-A023-353A-46EF-4FF3EE13777B}"/>
              </a:ext>
            </a:extLst>
          </p:cNvPr>
          <p:cNvSpPr txBox="1"/>
          <p:nvPr/>
        </p:nvSpPr>
        <p:spPr>
          <a:xfrm>
            <a:off x="407547" y="4492466"/>
            <a:ext cx="61151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a:rPr>
              <a:t>The stock page that only admins can access where all information on stock can be edited, new things can be added or deleted.</a:t>
            </a:r>
            <a:endParaRPr lang="en-US" sz="2000" dirty="0"/>
          </a:p>
        </p:txBody>
      </p:sp>
      <p:sp>
        <p:nvSpPr>
          <p:cNvPr id="9" name="TextBox 8">
            <a:extLst>
              <a:ext uri="{FF2B5EF4-FFF2-40B4-BE49-F238E27FC236}">
                <a16:creationId xmlns:a16="http://schemas.microsoft.com/office/drawing/2014/main" id="{F32033F7-7E13-DFF1-6A66-0626DB7E56DB}"/>
              </a:ext>
            </a:extLst>
          </p:cNvPr>
          <p:cNvSpPr txBox="1"/>
          <p:nvPr/>
        </p:nvSpPr>
        <p:spPr>
          <a:xfrm>
            <a:off x="8649813" y="4491559"/>
            <a:ext cx="284589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a:rPr>
              <a:t>This is what the form looks like to edit and add items</a:t>
            </a:r>
            <a:r>
              <a:rPr lang="en-US" dirty="0">
                <a:cs typeface="Arial"/>
              </a:rPr>
              <a:t> </a:t>
            </a:r>
            <a:endParaRPr lang="en-US" dirty="0"/>
          </a:p>
        </p:txBody>
      </p:sp>
      <p:pic>
        <p:nvPicPr>
          <p:cNvPr id="2" name="Picture 1" descr="A screenshot of a computer&#10;&#10;Description automatically generated">
            <a:extLst>
              <a:ext uri="{FF2B5EF4-FFF2-40B4-BE49-F238E27FC236}">
                <a16:creationId xmlns:a16="http://schemas.microsoft.com/office/drawing/2014/main" id="{6A7035F3-2500-02C7-FBC2-E01F5E6D365F}"/>
              </a:ext>
            </a:extLst>
          </p:cNvPr>
          <p:cNvPicPr>
            <a:picLocks noChangeAspect="1"/>
          </p:cNvPicPr>
          <p:nvPr/>
        </p:nvPicPr>
        <p:blipFill>
          <a:blip r:embed="rId3"/>
          <a:stretch>
            <a:fillRect/>
          </a:stretch>
        </p:blipFill>
        <p:spPr>
          <a:xfrm>
            <a:off x="269394" y="1137171"/>
            <a:ext cx="6388487" cy="3075050"/>
          </a:xfrm>
          <a:prstGeom prst="rect">
            <a:avLst/>
          </a:prstGeom>
        </p:spPr>
      </p:pic>
    </p:spTree>
    <p:extLst>
      <p:ext uri="{BB962C8B-B14F-4D97-AF65-F5344CB8AC3E}">
        <p14:creationId xmlns:p14="http://schemas.microsoft.com/office/powerpoint/2010/main" val="936574951"/>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3E0090C2-CA58-4B70-B5D1-01F921C14922}" vid="{00CD7D6A-B673-47B4-AF03-4EFC805EA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41F879-28B8-493E-AE7E-E245EA409B76}">
  <ds:schemaRefs>
    <ds:schemaRef ds:uri="http://schemas.microsoft.com/sharepoint/v3/contenttype/forms"/>
  </ds:schemaRefs>
</ds:datastoreItem>
</file>

<file path=customXml/itemProps2.xml><?xml version="1.0" encoding="utf-8"?>
<ds:datastoreItem xmlns:ds="http://schemas.openxmlformats.org/officeDocument/2006/customXml" ds:itemID="{BC239F86-289C-4137-84E8-C0091446A9E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32A75F4-FAA4-4B3A-89D9-C65257DD92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431</Words>
  <Application>Microsoft Office PowerPoint</Application>
  <PresentationFormat>Widescreen</PresentationFormat>
  <Paragraphs>142</Paragraphs>
  <Slides>11</Slides>
  <Notes>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VanWyk-Zoey_92127628_PJWD _P2_S</vt:lpstr>
      <vt:lpstr>Purpose of Web App</vt:lpstr>
      <vt:lpstr>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691</cp:revision>
  <dcterms:created xsi:type="dcterms:W3CDTF">2024-08-06T19:45:13Z</dcterms:created>
  <dcterms:modified xsi:type="dcterms:W3CDTF">2024-09-08T17:11:34Z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